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9" r:id="rId3"/>
    <p:sldId id="260" r:id="rId4"/>
    <p:sldId id="281" r:id="rId5"/>
    <p:sldId id="264" r:id="rId6"/>
    <p:sldId id="261" r:id="rId7"/>
    <p:sldId id="265" r:id="rId8"/>
    <p:sldId id="280" r:id="rId9"/>
    <p:sldId id="287" r:id="rId10"/>
    <p:sldId id="290" r:id="rId11"/>
    <p:sldId id="288" r:id="rId12"/>
    <p:sldId id="270" r:id="rId13"/>
    <p:sldId id="291" r:id="rId14"/>
    <p:sldId id="272" r:id="rId15"/>
    <p:sldId id="283" r:id="rId16"/>
    <p:sldId id="276" r:id="rId17"/>
    <p:sldId id="278" r:id="rId18"/>
    <p:sldId id="279" r:id="rId19"/>
    <p:sldId id="277" r:id="rId20"/>
    <p:sldId id="284" r:id="rId21"/>
    <p:sldId id="294" r:id="rId22"/>
    <p:sldId id="286" r:id="rId23"/>
    <p:sldId id="296" r:id="rId24"/>
    <p:sldId id="297" r:id="rId25"/>
    <p:sldId id="298" r:id="rId26"/>
    <p:sldId id="299" r:id="rId27"/>
    <p:sldId id="295" r:id="rId28"/>
    <p:sldId id="301" r:id="rId29"/>
  </p:sldIdLst>
  <p:sldSz cx="9144000" cy="6858000" type="screen4x3"/>
  <p:notesSz cx="9144000" cy="6858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ezione predefinita" id="{13821D06-9A71-435E-9715-63F1DE7F8890}">
          <p14:sldIdLst>
            <p14:sldId id="256"/>
            <p14:sldId id="259"/>
          </p14:sldIdLst>
        </p14:section>
        <p14:section name="Introduzione" id="{9FEAACF7-9C8F-40B3-8C4E-FD85E811E35A}">
          <p14:sldIdLst>
            <p14:sldId id="260"/>
          </p14:sldIdLst>
        </p14:section>
        <p14:section name="Correlazioni" id="{11E6BD53-1372-4AF1-9757-3D3E11E43E1A}">
          <p14:sldIdLst>
            <p14:sldId id="281"/>
            <p14:sldId id="264"/>
            <p14:sldId id="261"/>
          </p14:sldIdLst>
        </p14:section>
        <p14:section name="Modello" id="{85DE6D16-5ABE-4194-ADDD-8E20C869D588}">
          <p14:sldIdLst>
            <p14:sldId id="265"/>
            <p14:sldId id="280"/>
            <p14:sldId id="287"/>
            <p14:sldId id="290"/>
            <p14:sldId id="288"/>
            <p14:sldId id="270"/>
            <p14:sldId id="291"/>
            <p14:sldId id="272"/>
          </p14:sldIdLst>
        </p14:section>
        <p14:section name="Nonlocalità" id="{F87901E0-BB35-4CA6-A01B-575535B6B6D3}">
          <p14:sldIdLst>
            <p14:sldId id="283"/>
            <p14:sldId id="276"/>
            <p14:sldId id="278"/>
            <p14:sldId id="279"/>
            <p14:sldId id="277"/>
            <p14:sldId id="284"/>
            <p14:sldId id="294"/>
            <p14:sldId id="286"/>
            <p14:sldId id="296"/>
            <p14:sldId id="297"/>
            <p14:sldId id="298"/>
            <p14:sldId id="299"/>
            <p14:sldId id="295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46A"/>
    <a:srgbClr val="FFFFFF"/>
    <a:srgbClr val="071B50"/>
    <a:srgbClr val="003E7C"/>
    <a:srgbClr val="D1D1D1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5955" autoAdjust="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22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9286BAC-7757-4657-87DC-84DBDE84CA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Quantum optical correlations in absence of intensity correlations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5FDDFCA-9821-4525-8DA0-A9D97A6CD1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FA9C3-DF90-42E8-BE4D-C695CB293488}" type="datetime1">
              <a:rPr lang="it-IT" smtClean="0"/>
              <a:t>07/10/2021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AC9620-E4B6-4F5D-B293-46B67B3AF0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Davide Mapelli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2251C5-34EF-4836-A5A5-3540D52BE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57CCE-9E0A-4BDD-AC1D-5EEF6520CA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31498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Quantum optical correlations in absence of intensity correlations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A1326-CEBA-4931-88C8-6E34ACF3DAEE}" type="datetime1">
              <a:rPr lang="it-IT" smtClean="0"/>
              <a:t>07/10/2021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Davide Mapelli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E624C-9C04-41A5-99F3-D9B27C937D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334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E624C-9C04-41A5-99F3-D9B27C937D58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96AED2-DEB4-41D2-B28E-9D75F196C8C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9D33A2A-9B20-4BFF-8341-ED90C0B24A88}" type="datetime1">
              <a:rPr lang="it-IT" smtClean="0"/>
              <a:t>07/10/2021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8860C0-BE9E-4076-AA46-6B04C4E12C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Davide Mapelli</a:t>
            </a:r>
          </a:p>
        </p:txBody>
      </p:sp>
      <p:sp>
        <p:nvSpPr>
          <p:cNvPr id="7" name="Segnaposto intestazione 6">
            <a:extLst>
              <a:ext uri="{FF2B5EF4-FFF2-40B4-BE49-F238E27FC236}">
                <a16:creationId xmlns:a16="http://schemas.microsoft.com/office/drawing/2014/main" id="{644E6EF2-1974-41A5-B172-BB3F873E80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Quantum optical correlations in absence of intensity correlations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309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/>
          <p:cNvSpPr txBox="1">
            <a:spLocks noGrp="1"/>
          </p:cNvSpPr>
          <p:nvPr>
            <p:ph type="subTitle" sz="quarter" idx="4294967295"/>
          </p:nvPr>
        </p:nvSpPr>
        <p:spPr>
          <a:xfrm>
            <a:off x="1371600" y="3886202"/>
            <a:ext cx="6400800" cy="17526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342900" rtl="0" fontAlgn="auto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lang="it-IT" sz="24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97588644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3429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33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 txBox="1"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59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anchor="t" anchorCtr="0" compatLnSpc="1"/>
          <a:lstStyle>
            <a:lvl1pPr marL="257175" marR="0" lvl="0" indent="-257175" algn="l" defTabSz="342900" rtl="0" fontAlgn="auto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  <a:lvl2pPr marL="557213" marR="0" lvl="1" indent="-214313" algn="l" defTabSz="342900" rtl="0" fontAlgn="auto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2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"/>
              </a:defRPr>
            </a:lvl2pPr>
            <a:lvl3pPr marL="857250" marR="0" lvl="2" indent="-171450" algn="l" defTabSz="342900" rtl="0" fontAlgn="auto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ヒラギノ角ゴ Pro W3"/>
              </a:defRPr>
            </a:lvl3pPr>
            <a:lvl4pPr marL="1200150" marR="0" lvl="3" indent="-171450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"/>
              </a:defRPr>
            </a:lvl4pPr>
            <a:lvl5pPr marL="1543050" marR="0" lvl="4" indent="-171450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»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Geneva" pitchFamily="16"/>
                <a:cs typeface="Geneva" pitchFamily="3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719887476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verticale 2"/>
          <p:cNvSpPr txBox="1">
            <a:spLocks noGrp="1"/>
          </p:cNvSpPr>
          <p:nvPr>
            <p:ph type="body" sz="quarter" idx="4294967295"/>
          </p:nvPr>
        </p:nvSpPr>
        <p:spPr>
          <a:xfrm>
            <a:off x="457201" y="274642"/>
            <a:ext cx="6019796" cy="5851529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anchor="t" anchorCtr="0" compatLnSpc="1"/>
          <a:lstStyle>
            <a:lvl1pPr marL="257175" marR="0" lvl="0" indent="-257175" algn="l" defTabSz="342900" rtl="0" fontAlgn="auto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  <a:lvl2pPr marL="557213" marR="0" lvl="1" indent="-214313" algn="l" defTabSz="342900" rtl="0" fontAlgn="auto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2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"/>
              </a:defRPr>
            </a:lvl2pPr>
            <a:lvl3pPr marL="857250" marR="0" lvl="2" indent="-171450" algn="l" defTabSz="342900" rtl="0" fontAlgn="auto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ヒラギノ角ゴ Pro W3"/>
              </a:defRPr>
            </a:lvl3pPr>
            <a:lvl4pPr marL="1200150" marR="0" lvl="3" indent="-171450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"/>
              </a:defRPr>
            </a:lvl4pPr>
            <a:lvl5pPr marL="1543050" marR="0" lvl="4" indent="-171450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»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Geneva" pitchFamily="16"/>
                <a:cs typeface="Geneva" pitchFamily="3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62522480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3429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33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 txBox="1">
            <a:spLocks noGrp="1"/>
          </p:cNvSpPr>
          <p:nvPr>
            <p:ph type="dt" sz="quarter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6858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 dirty="0">
                <a:solidFill>
                  <a:srgbClr val="000000"/>
                </a:solidFill>
                <a:uFillTx/>
                <a:latin typeface="Arial"/>
                <a:ea typeface="ＭＳ Ｐゴシック"/>
                <a:cs typeface=""/>
              </a:defRPr>
            </a:lvl1pPr>
          </a:lstStyle>
          <a:p>
            <a:fld id="{92BA3930-FB7A-4400-AD56-EE8969CC6453}" type="datetime1">
              <a:rPr lang="it-IT" smtClean="0"/>
              <a:t>07/10/2021</a:t>
            </a:fld>
            <a:endParaRPr lang="it-IT"/>
          </a:p>
        </p:txBody>
      </p:sp>
      <p:sp>
        <p:nvSpPr>
          <p:cNvPr id="4" name="Segnaposto piè di pagina 3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6858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 smtClean="0">
                <a:solidFill>
                  <a:srgbClr val="000000"/>
                </a:solidFill>
                <a:uFillTx/>
                <a:latin typeface="Arial"/>
                <a:ea typeface="ＭＳ Ｐゴシック"/>
                <a:cs typeface=""/>
              </a:defRPr>
            </a:lvl1pPr>
          </a:lstStyle>
          <a:p>
            <a:endParaRPr lang="it-IT"/>
          </a:p>
        </p:txBody>
      </p:sp>
      <p:sp>
        <p:nvSpPr>
          <p:cNvPr id="5" name="Segnaposto numero diapositiva 4"/>
          <p:cNvSpPr txBox="1"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6858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ＭＳ Ｐゴシック"/>
                <a:cs typeface=""/>
              </a:defRPr>
            </a:lvl1pPr>
          </a:lstStyle>
          <a:p>
            <a:fld id="{CB427C85-BA37-4F40-942E-720314B528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5627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3" descr="PPT_ScienzeFarmaceutiche-0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9" y="609600"/>
            <a:ext cx="9140825" cy="1620838"/>
          </a:xfrm>
          <a:prstGeom prst="rect">
            <a:avLst/>
          </a:prstGeom>
          <a:noFill/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sp>
        <p:nvSpPr>
          <p:cNvPr id="3" name="Rectangle 2"/>
          <p:cNvSpPr txBox="1">
            <a:spLocks noGrp="1"/>
          </p:cNvSpPr>
          <p:nvPr>
            <p:ph type="ctrTitle"/>
          </p:nvPr>
        </p:nvSpPr>
        <p:spPr>
          <a:xfrm>
            <a:off x="2552704" y="3184528"/>
            <a:ext cx="6438903" cy="6413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3429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33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subTitle" idx="1"/>
          </p:nvPr>
        </p:nvSpPr>
        <p:spPr>
          <a:xfrm>
            <a:off x="2565405" y="2743200"/>
            <a:ext cx="6883402" cy="41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342900" rtl="0" fontAlgn="auto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251520" y="6334780"/>
            <a:ext cx="3168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Mattea </a:t>
            </a:r>
            <a:r>
              <a:rPr lang="it-IT" sz="1050" spc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Gelpi</a:t>
            </a:r>
            <a:r>
              <a:rPr lang="it-IT" sz="105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</a:p>
          <a:p>
            <a:r>
              <a:rPr lang="it-IT" sz="1050" spc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Mobility</a:t>
            </a:r>
            <a:r>
              <a:rPr lang="it-IT" sz="1050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Manager d’Ateneo</a:t>
            </a:r>
            <a:endParaRPr lang="it-IT" sz="1050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19882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70150" y="23622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2495550" y="3009900"/>
            <a:ext cx="7258050" cy="1181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 noProof="0"/>
              <a:t>Fare clic sull'icona per inserire una tabella</a:t>
            </a:r>
            <a:endParaRPr lang="it-IT" noProof="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251520" y="6334780"/>
            <a:ext cx="3168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Mattea </a:t>
            </a:r>
            <a:r>
              <a:rPr lang="it-IT" sz="1050" spc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Gelpi</a:t>
            </a:r>
            <a:r>
              <a:rPr lang="it-IT" sz="105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</a:p>
          <a:p>
            <a:r>
              <a:rPr lang="it-IT" sz="1050" spc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Mobility</a:t>
            </a:r>
            <a:r>
              <a:rPr lang="it-IT" sz="1050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Manager d’Ateneo</a:t>
            </a:r>
            <a:endParaRPr lang="it-IT" sz="1050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6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3429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33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 txBox="1">
            <a:spLocks noGrp="1"/>
          </p:cNvSpPr>
          <p:nvPr>
            <p:ph idx="1"/>
          </p:nvPr>
        </p:nvSpPr>
        <p:spPr>
          <a:xfrm>
            <a:off x="457200" y="1600202"/>
            <a:ext cx="8229600" cy="45259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57175" marR="0" lvl="0" indent="-257175" algn="l" defTabSz="342900" rtl="0" fontAlgn="auto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  <a:lvl2pPr marL="557213" marR="0" lvl="1" indent="-214313" algn="l" defTabSz="342900" rtl="0" fontAlgn="auto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2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"/>
              </a:defRPr>
            </a:lvl2pPr>
            <a:lvl3pPr marL="857250" marR="0" lvl="2" indent="-171450" algn="l" defTabSz="342900" rtl="0" fontAlgn="auto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ヒラギノ角ゴ Pro W3"/>
              </a:defRPr>
            </a:lvl3pPr>
            <a:lvl4pPr marL="1200150" marR="0" lvl="3" indent="-171450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"/>
              </a:defRPr>
            </a:lvl4pPr>
            <a:lvl5pPr marL="1543050" marR="0" lvl="4" indent="-171450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»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Geneva" pitchFamily="16"/>
                <a:cs typeface="Geneva" pitchFamily="3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4563634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722311" y="4406897"/>
            <a:ext cx="7772400" cy="13620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3429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3000" b="1" i="0" u="none" strike="noStrike" kern="1200" cap="all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 txBox="1">
            <a:spLocks noGrp="1"/>
          </p:cNvSpPr>
          <p:nvPr>
            <p:ph type="body" idx="1"/>
          </p:nvPr>
        </p:nvSpPr>
        <p:spPr>
          <a:xfrm>
            <a:off x="722311" y="2906713"/>
            <a:ext cx="7772400" cy="1500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None/>
              <a:tabLst/>
              <a:defRPr lang="it-IT" sz="15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5389760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3429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33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 txBox="1">
            <a:spLocks noGrp="1"/>
          </p:cNvSpPr>
          <p:nvPr>
            <p:ph sz="half" idx="1"/>
          </p:nvPr>
        </p:nvSpPr>
        <p:spPr>
          <a:xfrm>
            <a:off x="457201" y="1600202"/>
            <a:ext cx="4038603" cy="45259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57175" marR="0" lvl="0" indent="-257175" algn="l" defTabSz="342900" rtl="0" fontAlgn="auto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2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  <a:lvl2pPr marL="557213" marR="0" lvl="1" indent="-214313" algn="l" defTabSz="342900" rtl="0" fontAlgn="auto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"/>
              </a:defRPr>
            </a:lvl2pPr>
            <a:lvl3pPr marL="857250" marR="0" lvl="2" indent="-171450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ヒラギノ角ゴ Pro W3"/>
              </a:defRPr>
            </a:lvl3pPr>
            <a:lvl4pPr marL="1200150" marR="0" lvl="3" indent="-171450" algn="l" defTabSz="342900" rtl="0" fontAlgn="auto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35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"/>
              </a:defRPr>
            </a:lvl4pPr>
            <a:lvl5pPr marL="1543050" marR="0" lvl="4" indent="-171450" algn="l" defTabSz="342900" rtl="0" fontAlgn="auto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»"/>
              <a:tabLst/>
              <a:defRPr lang="it-IT" sz="135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Geneva" pitchFamily="16"/>
                <a:cs typeface="Geneva" pitchFamily="3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 txBox="1">
            <a:spLocks noGrp="1"/>
          </p:cNvSpPr>
          <p:nvPr>
            <p:ph sz="half" idx="2"/>
          </p:nvPr>
        </p:nvSpPr>
        <p:spPr>
          <a:xfrm>
            <a:off x="4648196" y="1600202"/>
            <a:ext cx="4038603" cy="45259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57175" marR="0" lvl="0" indent="-257175" algn="l" defTabSz="342900" rtl="0" fontAlgn="auto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2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  <a:lvl2pPr marL="557213" marR="0" lvl="1" indent="-214313" algn="l" defTabSz="342900" rtl="0" fontAlgn="auto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"/>
              </a:defRPr>
            </a:lvl2pPr>
            <a:lvl3pPr marL="857250" marR="0" lvl="2" indent="-171450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ヒラギノ角ゴ Pro W3"/>
              </a:defRPr>
            </a:lvl3pPr>
            <a:lvl4pPr marL="1200150" marR="0" lvl="3" indent="-171450" algn="l" defTabSz="342900" rtl="0" fontAlgn="auto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35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"/>
              </a:defRPr>
            </a:lvl4pPr>
            <a:lvl5pPr marL="1543050" marR="0" lvl="4" indent="-171450" algn="l" defTabSz="342900" rtl="0" fontAlgn="auto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»"/>
              <a:tabLst/>
              <a:defRPr lang="it-IT" sz="135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Geneva" pitchFamily="16"/>
                <a:cs typeface="Geneva" pitchFamily="3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287739255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3429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33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84" cy="639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342900" rtl="0" fontAlgn="auto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  <a:tabLst/>
              <a:def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 txBox="1">
            <a:spLocks noGrp="1"/>
          </p:cNvSpPr>
          <p:nvPr>
            <p:ph sz="half" idx="2"/>
          </p:nvPr>
        </p:nvSpPr>
        <p:spPr>
          <a:xfrm>
            <a:off x="457200" y="2174872"/>
            <a:ext cx="4040184" cy="39512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57175" marR="0" lvl="0" indent="-257175" algn="l" defTabSz="342900" rtl="0" fontAlgn="auto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  <a:lvl2pPr marL="557213" marR="0" lvl="1" indent="-214313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"/>
              </a:defRPr>
            </a:lvl2pPr>
            <a:lvl3pPr marL="857250" marR="0" lvl="2" indent="-171450" algn="l" defTabSz="342900" rtl="0" fontAlgn="auto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135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ヒラギノ角ゴ Pro W3"/>
              </a:defRPr>
            </a:lvl3pPr>
            <a:lvl4pPr marL="1200150" marR="0" lvl="3" indent="-171450" algn="l" defTabSz="342900" rtl="0" fontAlgn="auto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"/>
              </a:defRPr>
            </a:lvl4pPr>
            <a:lvl5pPr marL="1543050" marR="0" lvl="4" indent="-171450" algn="l" defTabSz="342900" rtl="0" fontAlgn="auto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»"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Geneva" pitchFamily="16"/>
                <a:cs typeface="Geneva" pitchFamily="3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 txBox="1">
            <a:spLocks noGrp="1"/>
          </p:cNvSpPr>
          <p:nvPr>
            <p:ph type="body" sz="quarter" idx="3"/>
          </p:nvPr>
        </p:nvSpPr>
        <p:spPr>
          <a:xfrm>
            <a:off x="4645024" y="1535114"/>
            <a:ext cx="4041776" cy="639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342900" rtl="0" fontAlgn="auto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  <a:tabLst/>
              <a:def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 txBox="1">
            <a:spLocks noGrp="1"/>
          </p:cNvSpPr>
          <p:nvPr>
            <p:ph sz="quarter" idx="4"/>
          </p:nvPr>
        </p:nvSpPr>
        <p:spPr>
          <a:xfrm>
            <a:off x="4645024" y="2174872"/>
            <a:ext cx="4041776" cy="39512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57175" marR="0" lvl="0" indent="-257175" algn="l" defTabSz="342900" rtl="0" fontAlgn="auto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  <a:lvl2pPr marL="557213" marR="0" lvl="1" indent="-214313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"/>
              </a:defRPr>
            </a:lvl2pPr>
            <a:lvl3pPr marL="857250" marR="0" lvl="2" indent="-171450" algn="l" defTabSz="342900" rtl="0" fontAlgn="auto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135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ヒラギノ角ゴ Pro W3"/>
              </a:defRPr>
            </a:lvl3pPr>
            <a:lvl4pPr marL="1200150" marR="0" lvl="3" indent="-171450" algn="l" defTabSz="342900" rtl="0" fontAlgn="auto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"/>
              </a:defRPr>
            </a:lvl4pPr>
            <a:lvl5pPr marL="1543050" marR="0" lvl="4" indent="-171450" algn="l" defTabSz="342900" rtl="0" fontAlgn="auto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Arial"/>
              <a:buChar char="»"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Geneva" pitchFamily="16"/>
                <a:cs typeface="Geneva" pitchFamily="3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950185154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3429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33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7807747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98993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7201" y="273048"/>
            <a:ext cx="3008311" cy="116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3429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5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 txBox="1">
            <a:spLocks noGrp="1"/>
          </p:cNvSpPr>
          <p:nvPr>
            <p:ph idx="1"/>
          </p:nvPr>
        </p:nvSpPr>
        <p:spPr>
          <a:xfrm>
            <a:off x="3575048" y="273048"/>
            <a:ext cx="5111752" cy="5853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57175" marR="0" lvl="0" indent="-257175" algn="l" defTabSz="342900" rtl="0" fontAlgn="auto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  <a:lvl2pPr marL="557213" marR="0" lvl="1" indent="-214313" algn="l" defTabSz="342900" rtl="0" fontAlgn="auto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2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"/>
              </a:defRPr>
            </a:lvl2pPr>
            <a:lvl3pPr marL="857250" marR="0" lvl="2" indent="-171450" algn="l" defTabSz="342900" rtl="0" fontAlgn="auto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ヒラギノ角ゴ Pro W3"/>
              </a:defRPr>
            </a:lvl3pPr>
            <a:lvl4pPr marL="1200150" marR="0" lvl="3" indent="-171450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ヒラギノ角ゴ Pro W3"/>
                <a:cs typeface=""/>
              </a:defRPr>
            </a:lvl4pPr>
            <a:lvl5pPr marL="1543050" marR="0" lvl="4" indent="-171450" algn="l" defTabSz="342900" rtl="0" fontAlgn="auto" hangingPunct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Arial"/>
              <a:buChar char="»"/>
              <a:tabLst/>
              <a:defRPr lang="it-IT" sz="15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Geneva" pitchFamily="16"/>
                <a:cs typeface="Geneva" pitchFamily="3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 txBox="1">
            <a:spLocks noGrp="1"/>
          </p:cNvSpPr>
          <p:nvPr>
            <p:ph type="body" sz="half" idx="2"/>
          </p:nvPr>
        </p:nvSpPr>
        <p:spPr>
          <a:xfrm>
            <a:off x="457201" y="1435095"/>
            <a:ext cx="3008311" cy="469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342900" rtl="0" fontAlgn="auto" hangingPunct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  <a:tabLst/>
              <a:defRPr lang="it-IT" sz="105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3821805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1792288" y="4800602"/>
            <a:ext cx="5486400" cy="566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3429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5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 txBox="1"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342900" rtl="0" fontAlgn="auto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 txBox="1">
            <a:spLocks noGrp="1"/>
          </p:cNvSpPr>
          <p:nvPr>
            <p:ph type="body" sz="half" idx="2"/>
          </p:nvPr>
        </p:nvSpPr>
        <p:spPr>
          <a:xfrm>
            <a:off x="1792288" y="5367335"/>
            <a:ext cx="5486400" cy="8048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342900" rtl="0" fontAlgn="auto" hangingPunct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  <a:tabLst/>
              <a:defRPr lang="it-IT" sz="105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ＭＳ Ｐゴシック"/>
                <a:cs typeface="ＭＳ Ｐゴシック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0097154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/>
          <p:nvPr/>
        </p:nvSpPr>
        <p:spPr>
          <a:xfrm flipV="1">
            <a:off x="0" y="906464"/>
            <a:ext cx="9144000" cy="79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9528">
            <a:solidFill>
              <a:srgbClr val="172171"/>
            </a:solidFill>
            <a:prstDash val="solid"/>
            <a:round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kern="0" dirty="0">
              <a:solidFill>
                <a:srgbClr val="000000"/>
              </a:solidFill>
              <a:latin typeface="Arial" pitchFamily="16"/>
              <a:ea typeface="ＭＳ Ｐゴシック" pitchFamily="16"/>
              <a:cs typeface="ＭＳ Ｐゴシック" pitchFamily="16"/>
            </a:endParaRPr>
          </a:p>
        </p:txBody>
      </p:sp>
      <p:pic>
        <p:nvPicPr>
          <p:cNvPr id="3" name="Immagine 9" descr="PPT_ScienzeFarmaceutiche-03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0" y="6264277"/>
            <a:ext cx="9144000" cy="593725"/>
          </a:xfrm>
          <a:prstGeom prst="rect">
            <a:avLst/>
          </a:prstGeom>
          <a:noFill/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04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slow"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Arial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5.jpg"/><Relationship Id="rId7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1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5649120-B5F5-4536-88F6-2D7B826CD607}"/>
              </a:ext>
            </a:extLst>
          </p:cNvPr>
          <p:cNvSpPr/>
          <p:nvPr/>
        </p:nvSpPr>
        <p:spPr>
          <a:xfrm>
            <a:off x="240507" y="6348413"/>
            <a:ext cx="1550194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8C28DFD9-B8AE-4B38-B14F-9D1BD993C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20" y="6348413"/>
            <a:ext cx="1924980" cy="39052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3F92A02-1679-492B-A30D-A9BEAE0C5618}"/>
              </a:ext>
            </a:extLst>
          </p:cNvPr>
          <p:cNvSpPr txBox="1"/>
          <p:nvPr/>
        </p:nvSpPr>
        <p:spPr>
          <a:xfrm>
            <a:off x="2131860" y="2792862"/>
            <a:ext cx="4880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2346A"/>
                </a:solidFill>
                <a:latin typeface="Garamond" panose="02020404030301010803" pitchFamily="18" charset="0"/>
              </a:rPr>
              <a:t>Quantum optical correlations in the absence of intensity correlations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35418E0-BDB4-4AF1-B2F6-B0DDC1ECF204}"/>
              </a:ext>
            </a:extLst>
          </p:cNvPr>
          <p:cNvSpPr txBox="1"/>
          <p:nvPr/>
        </p:nvSpPr>
        <p:spPr>
          <a:xfrm>
            <a:off x="3763614" y="3939680"/>
            <a:ext cx="161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2346A"/>
                </a:solidFill>
                <a:latin typeface="Garamond" panose="02020404030301010803" pitchFamily="18" charset="0"/>
              </a:rPr>
              <a:t>Davide Mapelli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7EB80A-75A2-43EE-98A7-7420F45BB36C}"/>
              </a:ext>
            </a:extLst>
          </p:cNvPr>
          <p:cNvSpPr txBox="1"/>
          <p:nvPr/>
        </p:nvSpPr>
        <p:spPr>
          <a:xfrm>
            <a:off x="2777155" y="4624833"/>
            <a:ext cx="358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2346A"/>
                </a:solidFill>
                <a:latin typeface="Garamond" panose="02020404030301010803" pitchFamily="18" charset="0"/>
              </a:rPr>
              <a:t>Relatore: Prof. Stefano Olivares</a:t>
            </a:r>
          </a:p>
          <a:p>
            <a:pPr algn="ctr"/>
            <a:r>
              <a:rPr lang="it-IT" dirty="0">
                <a:solidFill>
                  <a:srgbClr val="02346A"/>
                </a:solidFill>
                <a:latin typeface="Garamond" panose="02020404030301010803" pitchFamily="18" charset="0"/>
              </a:rPr>
              <a:t>Correlatore: Prof. Matteo G.A. Paris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24E49A5-5D40-4922-A4E5-73B8E3627AE5}"/>
              </a:ext>
            </a:extLst>
          </p:cNvPr>
          <p:cNvSpPr txBox="1"/>
          <p:nvPr/>
        </p:nvSpPr>
        <p:spPr>
          <a:xfrm>
            <a:off x="3784007" y="5586985"/>
            <a:ext cx="157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2346A"/>
                </a:solidFill>
                <a:latin typeface="Garamond" panose="02020404030301010803" pitchFamily="18" charset="0"/>
              </a:rPr>
              <a:t>7 Ottobre 2021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A8B4D3-CAF0-4702-8539-DA26DFAE5865}"/>
              </a:ext>
            </a:extLst>
          </p:cNvPr>
          <p:cNvSpPr txBox="1"/>
          <p:nvPr/>
        </p:nvSpPr>
        <p:spPr>
          <a:xfrm>
            <a:off x="1900393" y="1791888"/>
            <a:ext cx="446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77262C-76F5-47C3-BCEF-00BCB2498562}"/>
              </a:ext>
            </a:extLst>
          </p:cNvPr>
          <p:cNvSpPr txBox="1"/>
          <p:nvPr/>
        </p:nvSpPr>
        <p:spPr>
          <a:xfrm>
            <a:off x="2902588" y="6400384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D9D459-E965-4B39-8A71-957DAEED8C68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96178697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F572E-948B-48B9-A94D-5D23D9F0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Nonclassicalità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C8E0C4-0289-4FEF-8C2F-F1B30989F2A9}"/>
              </a:ext>
            </a:extLst>
          </p:cNvPr>
          <p:cNvSpPr txBox="1"/>
          <p:nvPr/>
        </p:nvSpPr>
        <p:spPr>
          <a:xfrm>
            <a:off x="385895" y="1021884"/>
            <a:ext cx="277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71B50"/>
                </a:solidFill>
                <a:latin typeface="Garamond" panose="02020404030301010803" pitchFamily="18" charset="0"/>
              </a:rPr>
              <a:t>Funzione di Wigner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70FE25-2E69-4444-888E-D449FB50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21" y="1541378"/>
            <a:ext cx="4953699" cy="9901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E68FA00-C047-4E19-A72D-E4AA75306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7" y="2655254"/>
            <a:ext cx="4206833" cy="3053593"/>
          </a:xfrm>
          <a:prstGeom prst="rect">
            <a:avLst/>
          </a:prstGeom>
        </p:spPr>
      </p:pic>
      <p:pic>
        <p:nvPicPr>
          <p:cNvPr id="8" name="Immagine 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61824672-0D59-4979-9BFD-9877507BA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40" y="3657559"/>
            <a:ext cx="3577660" cy="7758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738297A-C140-4230-8EDD-058732A9840D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DFDBEF-E7F1-4A0C-B929-70E6ACE7F44D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12517313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F572E-948B-48B9-A94D-5D23D9F0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Nonclassicalità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C8E0C4-0289-4FEF-8C2F-F1B30989F2A9}"/>
              </a:ext>
            </a:extLst>
          </p:cNvPr>
          <p:cNvSpPr txBox="1"/>
          <p:nvPr/>
        </p:nvSpPr>
        <p:spPr>
          <a:xfrm>
            <a:off x="385895" y="1021884"/>
            <a:ext cx="277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71B50"/>
                </a:solidFill>
                <a:latin typeface="Garamond" panose="02020404030301010803" pitchFamily="18" charset="0"/>
              </a:rPr>
              <a:t>Funzione di Wigner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1E6EFF-8FD2-459D-9451-1D729FBFF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56" y="2597425"/>
            <a:ext cx="4206831" cy="30535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688660C-CB58-4BC9-8794-A51E3FF1E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13" y="5651018"/>
            <a:ext cx="6772373" cy="4931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C70FE25-2E69-4444-888E-D449FB50C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21" y="1541378"/>
            <a:ext cx="4953699" cy="99013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FF093C-1F75-4798-A6F7-3AF0ACCDE825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7E3F7D-111F-4653-8773-F9A9E7957F5E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6134614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F572E-948B-48B9-A94D-5D23D9F0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Nonclassicalità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C8E0C4-0289-4FEF-8C2F-F1B30989F2A9}"/>
              </a:ext>
            </a:extLst>
          </p:cNvPr>
          <p:cNvSpPr txBox="1"/>
          <p:nvPr/>
        </p:nvSpPr>
        <p:spPr>
          <a:xfrm>
            <a:off x="553674" y="1173239"/>
            <a:ext cx="4051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71B50"/>
                </a:solidFill>
                <a:latin typeface="Garamond" panose="02020404030301010803" pitchFamily="18" charset="0"/>
              </a:rPr>
              <a:t>Funzione di quasi-probabilità</a:t>
            </a:r>
          </a:p>
        </p:txBody>
      </p:sp>
      <p:pic>
        <p:nvPicPr>
          <p:cNvPr id="9" name="Immagine 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E77CC72-0526-4B0C-A973-114C70E1E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65" y="3975590"/>
            <a:ext cx="840064" cy="337560"/>
          </a:xfrm>
          <a:prstGeom prst="rect">
            <a:avLst/>
          </a:prstGeom>
        </p:spPr>
      </p:pic>
      <p:pic>
        <p:nvPicPr>
          <p:cNvPr id="13" name="Immagine 12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43FAA5BC-66BF-4233-9303-7C5D1DA39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29" y="3719268"/>
            <a:ext cx="4285809" cy="863722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85249C-7114-4B74-AFD6-DBEDA3BAB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95" y="2149656"/>
            <a:ext cx="6241409" cy="83083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2B86AEA-4A92-4477-95A1-D9C50FEFCCE8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3E933A-4206-4B40-8CEE-194D97BD48F8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984817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F572E-948B-48B9-A94D-5D23D9F0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Nonclassicalità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C8E0C4-0289-4FEF-8C2F-F1B30989F2A9}"/>
              </a:ext>
            </a:extLst>
          </p:cNvPr>
          <p:cNvSpPr txBox="1"/>
          <p:nvPr/>
        </p:nvSpPr>
        <p:spPr>
          <a:xfrm>
            <a:off x="553674" y="1173239"/>
            <a:ext cx="4051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71B50"/>
                </a:solidFill>
                <a:latin typeface="Garamond" panose="02020404030301010803" pitchFamily="18" charset="0"/>
              </a:rPr>
              <a:t>Funzione di quasi-probabilità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F8F2998-BC7E-429B-B72D-70E1A85D8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9" y="1642729"/>
            <a:ext cx="3052832" cy="221569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9DFE2C3-A4EA-4059-865D-FE2CCF071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25" y="3966981"/>
            <a:ext cx="3085911" cy="223970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7710D6B-D245-482D-8AEC-1F15BE24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51" y="2733772"/>
            <a:ext cx="3052833" cy="22156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724194-684C-4D5B-A146-A2A14DF0017E}"/>
              </a:ext>
            </a:extLst>
          </p:cNvPr>
          <p:cNvSpPr txBox="1"/>
          <p:nvPr/>
        </p:nvSpPr>
        <p:spPr>
          <a:xfrm>
            <a:off x="2902591" y="6407768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94DDEEC-3B3F-4B73-B118-6E6D3CE89126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4297991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F572E-948B-48B9-A94D-5D23D9F0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Nonclassicalità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C8E0C4-0289-4FEF-8C2F-F1B30989F2A9}"/>
              </a:ext>
            </a:extLst>
          </p:cNvPr>
          <p:cNvSpPr txBox="1"/>
          <p:nvPr/>
        </p:nvSpPr>
        <p:spPr>
          <a:xfrm>
            <a:off x="553674" y="1173239"/>
            <a:ext cx="268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71B50"/>
                </a:solidFill>
                <a:latin typeface="Garamond" panose="02020404030301010803" pitchFamily="18" charset="0"/>
              </a:rPr>
              <a:t>Nonclassical depth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6A9132-084D-4920-A260-7E48772F6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4" y="1875660"/>
            <a:ext cx="981512" cy="5703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8CC6A44-9F1E-4FB1-920F-25454197B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73" y="2663245"/>
            <a:ext cx="4910854" cy="337780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FDAB77-E13F-4071-95B8-16FB7C1E8B4D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2068B7-A389-4F72-90C3-0175510EC3F0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17779251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F572E-948B-48B9-A94D-5D23D9F0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Nonlocalità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1B78A5-C12D-49BA-9807-1648FB0A15C9}"/>
              </a:ext>
            </a:extLst>
          </p:cNvPr>
          <p:cNvSpPr txBox="1"/>
          <p:nvPr/>
        </p:nvSpPr>
        <p:spPr>
          <a:xfrm>
            <a:off x="662729" y="1310992"/>
            <a:ext cx="5152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2346A"/>
                </a:solidFill>
                <a:latin typeface="Garamond" panose="02020404030301010803" pitchFamily="18" charset="0"/>
              </a:rPr>
              <a:t>Disuguaglianze di Bell  e disuguaglianza CHSH</a:t>
            </a:r>
          </a:p>
        </p:txBody>
      </p:sp>
      <p:pic>
        <p:nvPicPr>
          <p:cNvPr id="12" name="Immagine 11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607A5DAF-3F97-478C-9528-38D53DC7E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94" y="4178999"/>
            <a:ext cx="1311807" cy="44701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4BEE4D2-A71B-46D5-9944-E6DC69A7F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7" y="2621017"/>
            <a:ext cx="7206143" cy="57811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B44C65-236E-489A-BBEC-6AC64AF31E09}"/>
              </a:ext>
            </a:extLst>
          </p:cNvPr>
          <p:cNvSpPr txBox="1"/>
          <p:nvPr/>
        </p:nvSpPr>
        <p:spPr>
          <a:xfrm>
            <a:off x="591424" y="5680516"/>
            <a:ext cx="817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400" dirty="0">
                <a:solidFill>
                  <a:srgbClr val="071B50"/>
                </a:solidFill>
                <a:latin typeface="Garamond" panose="02020404030301010803" pitchFamily="18" charset="0"/>
              </a:rPr>
              <a:t>[1] </a:t>
            </a:r>
            <a:r>
              <a:rPr lang="en-US" sz="1400" b="0" i="0" u="none" strike="noStrike" baseline="0" dirty="0">
                <a:solidFill>
                  <a:srgbClr val="071B50"/>
                </a:solidFill>
                <a:latin typeface="Garamond" panose="02020404030301010803" pitchFamily="18" charset="0"/>
              </a:rPr>
              <a:t>M. S. Kim, W. Son, V. </a:t>
            </a:r>
            <a:r>
              <a:rPr lang="en-US" sz="1400" b="0" i="0" u="none" strike="noStrike" baseline="0" dirty="0" err="1">
                <a:solidFill>
                  <a:srgbClr val="071B50"/>
                </a:solidFill>
                <a:latin typeface="Garamond" panose="02020404030301010803" pitchFamily="18" charset="0"/>
              </a:rPr>
              <a:t>Bužek</a:t>
            </a:r>
            <a:r>
              <a:rPr lang="en-US" sz="1400" b="0" i="0" u="none" strike="noStrike" baseline="0" dirty="0">
                <a:solidFill>
                  <a:srgbClr val="071B50"/>
                </a:solidFill>
                <a:latin typeface="Garamond" panose="02020404030301010803" pitchFamily="18" charset="0"/>
              </a:rPr>
              <a:t>, and P. L. Knight. Entanglement by a beam splitter: </a:t>
            </a:r>
            <a:r>
              <a:rPr lang="en-US" sz="1400" b="0" i="0" u="none" strike="noStrike" baseline="0" dirty="0" err="1">
                <a:solidFill>
                  <a:srgbClr val="071B50"/>
                </a:solidFill>
                <a:latin typeface="Garamond" panose="02020404030301010803" pitchFamily="18" charset="0"/>
              </a:rPr>
              <a:t>Nonclassicality</a:t>
            </a:r>
            <a:r>
              <a:rPr lang="en-US" sz="1400" b="0" i="0" u="none" strike="noStrike" baseline="0" dirty="0">
                <a:solidFill>
                  <a:srgbClr val="071B50"/>
                </a:solidFill>
                <a:latin typeface="Garamond" panose="02020404030301010803" pitchFamily="18" charset="0"/>
              </a:rPr>
              <a:t> as a prerequisite for entanglement. </a:t>
            </a:r>
            <a:r>
              <a:rPr lang="en-US" sz="1400" b="0" i="1" u="none" strike="noStrike" baseline="0" dirty="0">
                <a:solidFill>
                  <a:srgbClr val="071B50"/>
                </a:solidFill>
                <a:latin typeface="Garamond" panose="02020404030301010803" pitchFamily="18" charset="0"/>
              </a:rPr>
              <a:t>Physical Review A</a:t>
            </a:r>
            <a:r>
              <a:rPr lang="en-US" sz="1400" b="0" i="0" u="none" strike="noStrike" baseline="0" dirty="0">
                <a:solidFill>
                  <a:srgbClr val="071B50"/>
                </a:solidFill>
                <a:latin typeface="Garamond" panose="02020404030301010803" pitchFamily="18" charset="0"/>
              </a:rPr>
              <a:t>, 65(3), Feb 2002. </a:t>
            </a:r>
            <a:r>
              <a:rPr lang="it-IT" sz="1400" b="0" i="0" u="none" strike="noStrike" baseline="0" dirty="0">
                <a:solidFill>
                  <a:srgbClr val="071B50"/>
                </a:solidFill>
                <a:latin typeface="Garamond" panose="02020404030301010803" pitchFamily="18" charset="0"/>
              </a:rPr>
              <a:t>ISSN 1094-1622.</a:t>
            </a:r>
            <a:endParaRPr lang="it-IT" sz="1400" dirty="0">
              <a:solidFill>
                <a:srgbClr val="071B50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E8496D3-8991-41BD-B1EA-F042E9BD2742}"/>
              </a:ext>
            </a:extLst>
          </p:cNvPr>
          <p:cNvSpPr txBox="1"/>
          <p:nvPr/>
        </p:nvSpPr>
        <p:spPr>
          <a:xfrm>
            <a:off x="2902590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39CE0F7-E8E9-40E3-A33C-74D8635003A9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1531667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F572E-948B-48B9-A94D-5D23D9F0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Nonlocalità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0F1B131-9BAE-4334-B208-11572A0B7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77" y="2428326"/>
            <a:ext cx="5536366" cy="176400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F88B353-85C0-4548-94FE-9CDC009E41EB}"/>
              </a:ext>
            </a:extLst>
          </p:cNvPr>
          <p:cNvSpPr txBox="1"/>
          <p:nvPr/>
        </p:nvSpPr>
        <p:spPr>
          <a:xfrm>
            <a:off x="813731" y="1540915"/>
            <a:ext cx="4576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2346A"/>
                </a:solidFill>
                <a:latin typeface="Garamond" panose="02020404030301010803" pitchFamily="18" charset="0"/>
              </a:rPr>
              <a:t>Misura on/off</a:t>
            </a:r>
          </a:p>
        </p:txBody>
      </p:sp>
      <p:pic>
        <p:nvPicPr>
          <p:cNvPr id="5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84152DC-37E0-4CFA-80AF-2199DA913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73" y="4717011"/>
            <a:ext cx="2442753" cy="48600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B2AE0B-C007-4FFF-87C0-1E404B071E27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12E7B3E-80CA-415F-A2BC-FF7E15468EE5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3819767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F572E-948B-48B9-A94D-5D23D9F0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Nonlocalità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7A4CCC-AC10-45B8-90F5-03125FD25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6" y="2057007"/>
            <a:ext cx="6281426" cy="357641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D024861-AD66-4D42-A1A0-F0A6599B4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8" y="5633421"/>
            <a:ext cx="5104701" cy="45824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81C0642-2F1A-4C26-97C0-DA0EE899B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01" y="1125722"/>
            <a:ext cx="2611099" cy="1718039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AF356D-81B9-4AEA-B4CA-24FB02982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24579"/>
            <a:ext cx="2364212" cy="53576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28CD864-49B9-40C7-865B-8C53BC17EF9A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920C26-9D9F-417D-8EAC-3D10A3916DE1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9245176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F572E-948B-48B9-A94D-5D23D9F0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Nonlocalità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99E08F-332F-4549-8103-39B131902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558"/>
            <a:ext cx="6610525" cy="37637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3254CE2-4F09-4391-8777-EBA5D2261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4" y="5630838"/>
            <a:ext cx="4530052" cy="43004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0AD00A1-0A5D-48B8-920F-88DD541CF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6" y="1144651"/>
            <a:ext cx="1803633" cy="51883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F89AF3B-B3E3-4D7C-8776-DCCDE90BC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82" y="1019417"/>
            <a:ext cx="2576618" cy="246201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A9F39D-1A02-496F-B9C4-FC3C636218C2}"/>
              </a:ext>
            </a:extLst>
          </p:cNvPr>
          <p:cNvSpPr txBox="1"/>
          <p:nvPr/>
        </p:nvSpPr>
        <p:spPr>
          <a:xfrm>
            <a:off x="2902590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D827D9-BE23-4906-BAF6-340BE0582229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267994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9EDB39-F8AF-4706-B547-750E8A6F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Conclusioni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8FEEE91-1BF4-4A52-98DD-D0B989F81BF4}"/>
              </a:ext>
            </a:extLst>
          </p:cNvPr>
          <p:cNvSpPr txBox="1"/>
          <p:nvPr/>
        </p:nvSpPr>
        <p:spPr>
          <a:xfrm>
            <a:off x="331366" y="1026246"/>
            <a:ext cx="1731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latin typeface="Garamond" panose="02020404030301010803" pitchFamily="18" charset="0"/>
              </a:rPr>
              <a:t>Sviluppi futuri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B91937-2FD7-4F5C-830D-0BA45E3EB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37" y="1608589"/>
            <a:ext cx="5207653" cy="71903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8D6E0FE-0FEA-4264-8476-36B01C7F4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52" y="2364257"/>
            <a:ext cx="5944500" cy="328153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3C291D4-717F-45A7-9596-9424E0AB9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96" y="5657035"/>
            <a:ext cx="4412608" cy="42947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BB024C-DB59-40E3-A3F0-8637C7E1F541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3D486B0-1568-4EF9-BDE9-D25ED80F9A27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19988023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5E047C-C21F-4520-AFC9-10B654CDCC9D}"/>
              </a:ext>
            </a:extLst>
          </p:cNvPr>
          <p:cNvSpPr txBox="1"/>
          <p:nvPr/>
        </p:nvSpPr>
        <p:spPr>
          <a:xfrm>
            <a:off x="704676" y="1275127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071B50"/>
                </a:solidFill>
                <a:latin typeface="Garamond" panose="02020404030301010803" pitchFamily="18" charset="0"/>
              </a:rPr>
              <a:t>Indice</a:t>
            </a:r>
            <a:endParaRPr lang="it-IT" sz="2400" b="1" dirty="0">
              <a:solidFill>
                <a:srgbClr val="071B50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E584A6-59EB-48BE-8CEB-0ED6B790F4B2}"/>
              </a:ext>
            </a:extLst>
          </p:cNvPr>
          <p:cNvSpPr txBox="1"/>
          <p:nvPr/>
        </p:nvSpPr>
        <p:spPr>
          <a:xfrm>
            <a:off x="1285925" y="2046914"/>
            <a:ext cx="47313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71B50"/>
                </a:solidFill>
                <a:latin typeface="Garamond" panose="02020404030301010803" pitchFamily="18" charset="0"/>
              </a:rPr>
              <a:t>Introduzione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71B50"/>
                </a:solidFill>
                <a:latin typeface="Garamond" panose="02020404030301010803" pitchFamily="18" charset="0"/>
              </a:rPr>
              <a:t>Correlazioni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71B50"/>
                </a:solidFill>
                <a:latin typeface="Garamond" panose="02020404030301010803" pitchFamily="18" charset="0"/>
              </a:rPr>
              <a:t>Modello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71B50"/>
                </a:solidFill>
                <a:latin typeface="Garamond" panose="02020404030301010803" pitchFamily="18" charset="0"/>
              </a:rPr>
              <a:t>Nonclassicalità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71B50"/>
                </a:solidFill>
                <a:latin typeface="Garamond" panose="02020404030301010803" pitchFamily="18" charset="0"/>
              </a:rPr>
              <a:t>Nonlocalità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71B50"/>
                </a:solidFill>
                <a:latin typeface="Garamond" panose="02020404030301010803" pitchFamily="18" charset="0"/>
              </a:rPr>
              <a:t>Conclusioni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8A66D2-7F45-4C25-9223-BA0BA1D66F7F}"/>
              </a:ext>
            </a:extLst>
          </p:cNvPr>
          <p:cNvSpPr txBox="1"/>
          <p:nvPr/>
        </p:nvSpPr>
        <p:spPr>
          <a:xfrm>
            <a:off x="2902591" y="6413492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008873-5EC6-4134-8F8E-803DA0AF4847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2932995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57532822-3F46-45FD-A4D8-B885903AFCDE}"/>
              </a:ext>
            </a:extLst>
          </p:cNvPr>
          <p:cNvSpPr>
            <a:spLocks noGrp="1"/>
          </p:cNvSpPr>
          <p:nvPr>
            <p:ph type="subTitle" sz="quarter" idx="4294967295"/>
          </p:nvPr>
        </p:nvSpPr>
        <p:spPr>
          <a:xfrm>
            <a:off x="1371600" y="2971802"/>
            <a:ext cx="6400800" cy="1752603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>
                <a:latin typeface="Garamond" panose="02020404030301010803" pitchFamily="18" charset="0"/>
              </a:rPr>
              <a:t>Grazie per l’attenzione!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60FC30-50AA-4842-BC26-F5C96F0DD8B3}"/>
              </a:ext>
            </a:extLst>
          </p:cNvPr>
          <p:cNvSpPr txBox="1"/>
          <p:nvPr/>
        </p:nvSpPr>
        <p:spPr>
          <a:xfrm>
            <a:off x="2902591" y="6414222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354459-8701-4DE7-8DA7-4188908C52CD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1934829082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142543-D0E5-4F80-959A-F74A18B0C7BB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7D3355C5-2246-4302-A3C9-880366D8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Separabilità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C76DC1-ACC1-4EB6-9684-989D98C5F830}"/>
              </a:ext>
            </a:extLst>
          </p:cNvPr>
          <p:cNvSpPr txBox="1"/>
          <p:nvPr/>
        </p:nvSpPr>
        <p:spPr>
          <a:xfrm>
            <a:off x="545284" y="1845578"/>
            <a:ext cx="162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2346A"/>
                </a:solidFill>
                <a:latin typeface="Garamond" panose="02020404030301010803" pitchFamily="18" charset="0"/>
              </a:rPr>
              <a:t>Stato puro: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4F7F6DF-6CEF-46F9-A88A-F8197B650463}"/>
              </a:ext>
            </a:extLst>
          </p:cNvPr>
          <p:cNvSpPr txBox="1"/>
          <p:nvPr/>
        </p:nvSpPr>
        <p:spPr>
          <a:xfrm>
            <a:off x="545284" y="2642848"/>
            <a:ext cx="162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2346A"/>
                </a:solidFill>
                <a:latin typeface="Garamond" panose="02020404030301010803" pitchFamily="18" charset="0"/>
              </a:rPr>
              <a:t>Miscela:</a:t>
            </a:r>
          </a:p>
        </p:txBody>
      </p:sp>
      <p:pic>
        <p:nvPicPr>
          <p:cNvPr id="12" name="Immagine 11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A1C2FCCB-D9BC-4147-BEC8-D16A536C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31" y="1845578"/>
            <a:ext cx="4219138" cy="154233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25D416-F569-4C2C-9486-2F127904262E}"/>
              </a:ext>
            </a:extLst>
          </p:cNvPr>
          <p:cNvSpPr txBox="1"/>
          <p:nvPr/>
        </p:nvSpPr>
        <p:spPr>
          <a:xfrm>
            <a:off x="3045203" y="4346997"/>
            <a:ext cx="369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2346A"/>
                </a:solidFill>
                <a:latin typeface="Garamond" panose="02020404030301010803" pitchFamily="18" charset="0"/>
              </a:rPr>
              <a:t>Stato non </a:t>
            </a:r>
            <a:r>
              <a:rPr lang="it-IT" dirty="0" err="1">
                <a:solidFill>
                  <a:srgbClr val="02346A"/>
                </a:solidFill>
                <a:latin typeface="Garamond" panose="02020404030301010803" pitchFamily="18" charset="0"/>
              </a:rPr>
              <a:t>entangled</a:t>
            </a:r>
            <a:r>
              <a:rPr lang="it-IT" dirty="0">
                <a:solidFill>
                  <a:srgbClr val="02346A"/>
                </a:solidFill>
                <a:latin typeface="Garamond" panose="02020404030301010803" pitchFamily="18" charset="0"/>
              </a:rPr>
              <a:t> → separabile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30E7FF7-445A-4929-89D7-22EAE97AA2E6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147961446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083EF3-22B8-44FD-BC2A-B0BD320D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Entanglement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BBB301-7D1E-4E77-B68B-C67701935A18}"/>
              </a:ext>
            </a:extLst>
          </p:cNvPr>
          <p:cNvSpPr txBox="1"/>
          <p:nvPr/>
        </p:nvSpPr>
        <p:spPr>
          <a:xfrm>
            <a:off x="788564" y="1678377"/>
            <a:ext cx="3065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2346A"/>
                </a:solidFill>
                <a:latin typeface="Garamond" panose="02020404030301010803" pitchFamily="18" charset="0"/>
              </a:rPr>
              <a:t>Effetto Hong-</a:t>
            </a:r>
            <a:r>
              <a:rPr lang="it-IT" sz="2000" dirty="0" err="1">
                <a:solidFill>
                  <a:srgbClr val="02346A"/>
                </a:solidFill>
                <a:latin typeface="Garamond" panose="02020404030301010803" pitchFamily="18" charset="0"/>
              </a:rPr>
              <a:t>Ou</a:t>
            </a:r>
            <a:r>
              <a:rPr lang="it-IT" sz="2000" dirty="0">
                <a:solidFill>
                  <a:srgbClr val="02346A"/>
                </a:solidFill>
                <a:latin typeface="Garamond" panose="02020404030301010803" pitchFamily="18" charset="0"/>
              </a:rPr>
              <a:t>-</a:t>
            </a:r>
            <a:r>
              <a:rPr lang="it-IT" sz="2000" dirty="0" err="1">
                <a:solidFill>
                  <a:srgbClr val="02346A"/>
                </a:solidFill>
                <a:latin typeface="Garamond" panose="02020404030301010803" pitchFamily="18" charset="0"/>
              </a:rPr>
              <a:t>Mandel</a:t>
            </a:r>
            <a:endParaRPr lang="it-IT" sz="2000" dirty="0">
              <a:solidFill>
                <a:srgbClr val="02346A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Segnaposto contenuto 6">
            <a:extLst>
              <a:ext uri="{FF2B5EF4-FFF2-40B4-BE49-F238E27FC236}">
                <a16:creationId xmlns:a16="http://schemas.microsoft.com/office/drawing/2014/main" id="{0B5882D5-DC32-458B-A0F2-FA75F218C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24" y="2213753"/>
            <a:ext cx="4116352" cy="121524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142543-D0E5-4F80-959A-F74A18B0C7BB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95CEE1-A221-4D86-BD20-947609225579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9425027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60FC30-50AA-4842-BC26-F5C96F0DD8B3}"/>
              </a:ext>
            </a:extLst>
          </p:cNvPr>
          <p:cNvSpPr txBox="1"/>
          <p:nvPr/>
        </p:nvSpPr>
        <p:spPr>
          <a:xfrm>
            <a:off x="2902591" y="6414222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CE8F599-3DF7-4C7D-92C3-084D8635770D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it-IT" kern="0" dirty="0">
                <a:latin typeface="Garamond" panose="02020404030301010803" pitchFamily="18" charset="0"/>
              </a:rPr>
              <a:t>Funzioni di quasi-probabilità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8DE4E9E-7F62-461B-BDA0-D2D1C7F2E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97471"/>
            <a:ext cx="6400800" cy="2418460"/>
          </a:xfrm>
          <a:prstGeom prst="rect">
            <a:avLst/>
          </a:prstGeom>
        </p:spPr>
      </p:pic>
      <p:pic>
        <p:nvPicPr>
          <p:cNvPr id="11" name="Immagine 1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A90B397-CBBD-41D8-AB65-74F1FBCBD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591" y="4879836"/>
            <a:ext cx="3506599" cy="78587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F3D87C-92C8-4797-8C10-4AB6128AB433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64285997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083EF3-22B8-44FD-BC2A-B0BD320D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Disuguaglianze di Bell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142543-D0E5-4F80-959A-F74A18B0C7BB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07A190-08F3-4059-922E-D0873E3F5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25" y="2721485"/>
            <a:ext cx="7474591" cy="31317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A08B371-2403-4736-9734-BE06F4B38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4" y="1588883"/>
            <a:ext cx="7126448" cy="57172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C1173C-348F-4DA1-8DDF-4A2D465CBAE8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26192166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083EF3-22B8-44FD-BC2A-B0BD320D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Disuguaglianze di Bell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142543-D0E5-4F80-959A-F74A18B0C7BB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EF6976-03A9-440B-ACF4-AD3E35AC5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14" y="1417640"/>
            <a:ext cx="5813571" cy="1778681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B26C9D-2D49-45D7-81F2-FB629250A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4" y="3587829"/>
            <a:ext cx="7810151" cy="209514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2FE25A-D45D-4BD5-A29E-1DA15247178E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555463688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083EF3-22B8-44FD-BC2A-B0BD320D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Disuguaglianze di Bell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142543-D0E5-4F80-959A-F74A18B0C7BB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pic>
        <p:nvPicPr>
          <p:cNvPr id="4" name="Immagine 3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3CD818C0-BEC4-44D9-9F69-265282805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64" y="1496170"/>
            <a:ext cx="3699545" cy="17486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BD49488-A770-405E-BDE0-33AD13395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56" y="3953554"/>
            <a:ext cx="4875260" cy="140827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9A23E5-A2E7-49F2-AAD3-0DD5AC7A3868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52138721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142543-D0E5-4F80-959A-F74A18B0C7BB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35E7D7A-1A86-4BAF-8B7A-BE103EC8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Correlazione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8667F0-8260-4153-9BBB-1821CC2B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7" y="1627067"/>
            <a:ext cx="4830224" cy="162545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752FE1-0536-4050-A0D2-559D566DC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591" y="4095789"/>
            <a:ext cx="3222733" cy="9668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9316DA-2F77-472E-B77D-D43DCD54D647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72677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142543-D0E5-4F80-959A-F74A18B0C7BB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35E7D7A-1A86-4BAF-8B7A-BE103EC8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Correlazione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752FE1-0536-4050-A0D2-559D566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591" y="4095789"/>
            <a:ext cx="3222733" cy="966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25039B2-2567-431F-896E-5A8ACE8B5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99" y="2265892"/>
            <a:ext cx="5309488" cy="673199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03BC461-3F46-42FC-8F1E-51C31DE27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5" y="2470373"/>
            <a:ext cx="765036" cy="26423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6F81EF7-E594-4F24-BD43-F29CEFF66954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5076997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3DB76A-AD60-417E-A122-B896309D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71B50"/>
                </a:solidFill>
                <a:latin typeface="Garamond" panose="02020404030301010803" pitchFamily="18" charset="0"/>
              </a:rPr>
              <a:t>Introduzione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B08506-2026-41D8-A425-9F785417DCD8}"/>
              </a:ext>
            </a:extLst>
          </p:cNvPr>
          <p:cNvSpPr txBox="1"/>
          <p:nvPr/>
        </p:nvSpPr>
        <p:spPr>
          <a:xfrm>
            <a:off x="3758449" y="1144649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071B50"/>
                </a:solidFill>
                <a:latin typeface="Garamond" panose="02020404030301010803" pitchFamily="18" charset="0"/>
              </a:rPr>
              <a:t>Beam splitter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CD9F398-EC2A-4CD5-9775-9AAAF560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3381631"/>
            <a:ext cx="2087095" cy="1527374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229380-3974-49DE-BF95-7B9BE6B28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84" y="1864722"/>
            <a:ext cx="3012396" cy="1194489"/>
          </a:xfrm>
          <a:prstGeom prst="rect">
            <a:avLst/>
          </a:prstGeom>
        </p:spPr>
      </p:pic>
      <p:pic>
        <p:nvPicPr>
          <p:cNvPr id="17" name="Immagine 1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341F5D3-F971-40CA-8B62-162490295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84" y="5290935"/>
            <a:ext cx="3498026" cy="56767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CFED42-00C3-45BC-B711-4200AF65D9BE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30E4E76-B9F2-4650-8AEB-ADB088E49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1" y="1787435"/>
            <a:ext cx="4105549" cy="378733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2A30AC9-ABF7-43C8-9533-0056BB697575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7654979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9303E-EAD0-4849-B009-F4C3702A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 wrap="square" anchor="t">
            <a:norm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Correlazioni Ottiche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FBD2DFC-EF1E-47A5-AA07-A676CB4CB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52451"/>
            <a:ext cx="4040184" cy="639759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Intensità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FDD6F20-C596-4D80-BBBB-467B4C3F2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6" y="1640011"/>
            <a:ext cx="2937032" cy="88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E17174-64D1-4FBA-8485-8D814D0BB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2" y="2608417"/>
            <a:ext cx="6624454" cy="8811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F4A780F-3DDC-4C81-A78B-21E5E2451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75" y="3986404"/>
            <a:ext cx="2872456" cy="189000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82B9846-FBB9-44CE-A9EA-FEB142487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11" y="1532302"/>
            <a:ext cx="2143174" cy="57923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EFF3E9F-DD69-4B69-961A-11F9D385B63B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12F02FE-EEFA-40B0-AA6A-247B56DCA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92" y="4421904"/>
            <a:ext cx="2407608" cy="1026128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DE7079A-6FD9-4BBA-AB62-E357C5443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78" y="3602833"/>
            <a:ext cx="1277151" cy="76714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965FA6-A624-4600-8841-3D618729B7B0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4535789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F572E-948B-48B9-A94D-5D23D9F0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C8E0C4-0289-4FEF-8C2F-F1B30989F2A9}"/>
              </a:ext>
            </a:extLst>
          </p:cNvPr>
          <p:cNvSpPr txBox="1"/>
          <p:nvPr/>
        </p:nvSpPr>
        <p:spPr>
          <a:xfrm>
            <a:off x="813732" y="1572985"/>
            <a:ext cx="1928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71B50"/>
                </a:solidFill>
                <a:latin typeface="Garamond" panose="02020404030301010803" pitchFamily="18" charset="0"/>
              </a:rPr>
              <a:t>Stato termico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9D7C62-704C-4CD2-B93E-F71517659FA6}"/>
              </a:ext>
            </a:extLst>
          </p:cNvPr>
          <p:cNvSpPr txBox="1"/>
          <p:nvPr/>
        </p:nvSpPr>
        <p:spPr>
          <a:xfrm>
            <a:off x="5893362" y="4222960"/>
            <a:ext cx="1975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Garamond" panose="02020404030301010803" pitchFamily="18" charset="0"/>
              </a:rPr>
              <a:t>Stato classico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Garamond" panose="02020404030301010803" pitchFamily="18" charset="0"/>
              </a:rPr>
              <a:t>Disco di Arecchi</a:t>
            </a:r>
          </a:p>
        </p:txBody>
      </p:sp>
      <p:pic>
        <p:nvPicPr>
          <p:cNvPr id="8" name="Immagine 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354B58E9-5FCA-4EB2-A306-A66F83984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30" y="2233823"/>
            <a:ext cx="4618139" cy="100146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5CB865-4D7A-4044-9504-E22A12168761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D25A834-E7A8-401A-AF59-25E33C14E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54" y="4155616"/>
            <a:ext cx="2981673" cy="127079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054D85E-5548-4902-913A-49DB6E7ADD77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41721762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9303E-EAD0-4849-B009-F4C3702A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 wrap="square" anchor="t">
            <a:norm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Correlazioni Ottiche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FBD2DFC-EF1E-47A5-AA07-A676CB4CB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52451"/>
            <a:ext cx="4040184" cy="639759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Intensità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FDD6F20-C596-4D80-BBBB-467B4C3F2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6" y="1640011"/>
            <a:ext cx="2937032" cy="88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FCA58BD-02F0-4E0F-A8EC-F26A816E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6" y="3690861"/>
            <a:ext cx="2536374" cy="2423560"/>
          </a:xfrm>
          <a:prstGeom prst="rect">
            <a:avLst/>
          </a:prstGeom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E17174-64D1-4FBA-8485-8D814D0BB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2" y="2608417"/>
            <a:ext cx="6624454" cy="881108"/>
          </a:xfrm>
          <a:prstGeom prst="rect">
            <a:avLst/>
          </a:prstGeom>
        </p:spPr>
      </p:pic>
      <p:pic>
        <p:nvPicPr>
          <p:cNvPr id="32" name="Immagine 3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87C635-9CC5-4E54-BEC6-BAA9A2BEF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41" y="2894149"/>
            <a:ext cx="518860" cy="314421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A592215-42B1-4B36-AC2F-0A9F38342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11" y="1511939"/>
            <a:ext cx="1647920" cy="478687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F3DE38-F903-402C-A5AE-FB5506CD60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551" y="3998675"/>
            <a:ext cx="765036" cy="26423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66C0FD-B718-46CE-8B44-65CDF5EB8EA8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B0714A0-A3BD-4706-ADA3-0E32175FE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54" y="4155616"/>
            <a:ext cx="2981673" cy="127079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4E3FDFB-12B0-4604-A5F0-821177F61A93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8314741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F572E-948B-48B9-A94D-5D23D9F0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aramond" panose="02020404030301010803" pitchFamily="18" charset="0"/>
              </a:rPr>
              <a:t>Modello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C8E0C4-0289-4FEF-8C2F-F1B30989F2A9}"/>
              </a:ext>
            </a:extLst>
          </p:cNvPr>
          <p:cNvSpPr txBox="1"/>
          <p:nvPr/>
        </p:nvSpPr>
        <p:spPr>
          <a:xfrm>
            <a:off x="553674" y="1173239"/>
            <a:ext cx="322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71B50"/>
                </a:solidFill>
                <a:latin typeface="Garamond" panose="02020404030301010803" pitchFamily="18" charset="0"/>
              </a:rPr>
              <a:t>Mistura di stati di Fock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7BCA32-E115-4764-A141-C83A9D79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4" y="1864529"/>
            <a:ext cx="4572000" cy="4345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4934911-A382-4484-A51D-F3043F05A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4" y="2564084"/>
            <a:ext cx="7895286" cy="57492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53DB3B-480F-4967-9DE4-CEB741CCE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75" y="3404031"/>
            <a:ext cx="4145467" cy="2804440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EDC734-E11C-4B7F-BCF2-9EB3ADE62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73" y="3710283"/>
            <a:ext cx="2198481" cy="3318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C2701DC-B525-4141-84E5-16DD67D33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73" y="5572205"/>
            <a:ext cx="2981674" cy="4649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2BCCBFC-A6A4-435B-AB66-AD55DA42D3C2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FE6D1A7-142D-4250-B5F2-D8F202E83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8" y="4228197"/>
            <a:ext cx="2981673" cy="127079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7E70477-E147-45B9-8721-958633C28F57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30901158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CF29612-4AB1-4AD0-AC64-4EF62413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14" y="2055986"/>
            <a:ext cx="4387522" cy="290703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5548B2-250B-466B-8997-D472BD242013}"/>
              </a:ext>
            </a:extLst>
          </p:cNvPr>
          <p:cNvSpPr txBox="1"/>
          <p:nvPr/>
        </p:nvSpPr>
        <p:spPr>
          <a:xfrm>
            <a:off x="553674" y="1173239"/>
            <a:ext cx="4725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71B50"/>
                </a:solidFill>
                <a:latin typeface="Garamond" panose="02020404030301010803" pitchFamily="18" charset="0"/>
              </a:rPr>
              <a:t>Funzione di Wigner – Stati di Fock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570645C-4C04-466E-8E48-60102E914A37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it-IT" kern="0">
                <a:latin typeface="Garamond" panose="02020404030301010803" pitchFamily="18" charset="0"/>
              </a:rPr>
              <a:t>Nonclassicalità</a:t>
            </a:r>
            <a:endParaRPr lang="it-IT" kern="0" dirty="0">
              <a:latin typeface="Garamond" panose="020204040303010108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C25E69-99C7-4B2A-8011-C4BD857D87BA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88BA2FE-63F3-4FCC-AE80-E257B8F77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23" y="5171606"/>
            <a:ext cx="5014953" cy="8253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25BC27-0AEB-4B60-83DF-12C305ED28F5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41277316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87C46A-16AF-4E1A-A4B4-B37A16AD2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35" y="2219651"/>
            <a:ext cx="2865095" cy="273932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5548B2-250B-466B-8997-D472BD242013}"/>
              </a:ext>
            </a:extLst>
          </p:cNvPr>
          <p:cNvSpPr txBox="1"/>
          <p:nvPr/>
        </p:nvSpPr>
        <p:spPr>
          <a:xfrm>
            <a:off x="553674" y="1173239"/>
            <a:ext cx="4725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71B50"/>
                </a:solidFill>
                <a:latin typeface="Garamond" panose="02020404030301010803" pitchFamily="18" charset="0"/>
              </a:rPr>
              <a:t>Funzione di Wigner – Stati di Fock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570645C-4C04-466E-8E48-60102E914A37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it-IT" kern="0">
                <a:latin typeface="Garamond" panose="02020404030301010803" pitchFamily="18" charset="0"/>
              </a:rPr>
              <a:t>Nonclassicalità</a:t>
            </a:r>
            <a:endParaRPr lang="it-IT" kern="0" dirty="0">
              <a:latin typeface="Garamond" panose="02020404030301010803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AA00160-2BCD-4392-A15B-4EF675CB2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8" y="2219651"/>
            <a:ext cx="2792810" cy="267020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D4685B2-16D3-4146-8438-901E9CDF2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30" y="2326687"/>
            <a:ext cx="2777670" cy="265573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790FEFA-760C-496F-AD77-D4936B15912E}"/>
              </a:ext>
            </a:extLst>
          </p:cNvPr>
          <p:cNvSpPr txBox="1"/>
          <p:nvPr/>
        </p:nvSpPr>
        <p:spPr>
          <a:xfrm>
            <a:off x="2902591" y="6414083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FFFF"/>
                </a:solidFill>
                <a:latin typeface="Adobe Garamond" panose="02000503060000090003" pitchFamily="50" charset="0"/>
              </a:rPr>
              <a:t>Facoltà di Scienze e Tecnologie Fisiche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AA94F8-F166-48A3-A1BC-F11E3D4DB6C3}"/>
              </a:ext>
            </a:extLst>
          </p:cNvPr>
          <p:cNvSpPr txBox="1"/>
          <p:nvPr/>
        </p:nvSpPr>
        <p:spPr>
          <a:xfrm>
            <a:off x="240507" y="6415772"/>
            <a:ext cx="163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Garamond" panose="02020404030301010803" pitchFamily="18" charset="0"/>
              </a:rPr>
              <a:t>Davide Mapelli</a:t>
            </a:r>
          </a:p>
        </p:txBody>
      </p:sp>
    </p:spTree>
    <p:extLst>
      <p:ext uri="{BB962C8B-B14F-4D97-AF65-F5344CB8AC3E}">
        <p14:creationId xmlns:p14="http://schemas.microsoft.com/office/powerpoint/2010/main" val="130864582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6AAAC3BF-8BBD-4913-8D86-41822F6C30C6}" vid="{B2598C80-714A-408D-9521-EC1641A90AE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0</TotalTime>
  <Words>435</Words>
  <Application>Microsoft Office PowerPoint</Application>
  <PresentationFormat>Presentazione su schermo (4:3)</PresentationFormat>
  <Paragraphs>121</Paragraphs>
  <Slides>28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Adobe Garamond</vt:lpstr>
      <vt:lpstr>Arial</vt:lpstr>
      <vt:lpstr>Calibri</vt:lpstr>
      <vt:lpstr>Garamond</vt:lpstr>
      <vt:lpstr>Tema1</vt:lpstr>
      <vt:lpstr>Presentazione standard di PowerPoint</vt:lpstr>
      <vt:lpstr>Presentazione standard di PowerPoint</vt:lpstr>
      <vt:lpstr>Introduzione</vt:lpstr>
      <vt:lpstr>Correlazioni Ottiche</vt:lpstr>
      <vt:lpstr> </vt:lpstr>
      <vt:lpstr>Correlazioni Ottiche</vt:lpstr>
      <vt:lpstr>Modello</vt:lpstr>
      <vt:lpstr>Presentazione standard di PowerPoint</vt:lpstr>
      <vt:lpstr>Presentazione standard di PowerPoint</vt:lpstr>
      <vt:lpstr>Nonclassicalità</vt:lpstr>
      <vt:lpstr>Nonclassicalità</vt:lpstr>
      <vt:lpstr>Nonclassicalità</vt:lpstr>
      <vt:lpstr>Nonclassicalità</vt:lpstr>
      <vt:lpstr>Nonclassicalità</vt:lpstr>
      <vt:lpstr>Nonlocalità</vt:lpstr>
      <vt:lpstr>Nonlocalità</vt:lpstr>
      <vt:lpstr>Nonlocalità</vt:lpstr>
      <vt:lpstr>Nonlocalità</vt:lpstr>
      <vt:lpstr>Conclusioni</vt:lpstr>
      <vt:lpstr>Presentazione standard di PowerPoint</vt:lpstr>
      <vt:lpstr>Separabilità</vt:lpstr>
      <vt:lpstr>Entanglement</vt:lpstr>
      <vt:lpstr>Presentazione standard di PowerPoint</vt:lpstr>
      <vt:lpstr>Disuguaglianze di Bell</vt:lpstr>
      <vt:lpstr>Disuguaglianze di Bell</vt:lpstr>
      <vt:lpstr>Disuguaglianze di Bell</vt:lpstr>
      <vt:lpstr>Correlazione</vt:lpstr>
      <vt:lpstr>Correlazione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Mapelli</dc:creator>
  <cp:lastModifiedBy>Davide Mapelli</cp:lastModifiedBy>
  <cp:revision>10</cp:revision>
  <dcterms:created xsi:type="dcterms:W3CDTF">2021-10-03T21:17:41Z</dcterms:created>
  <dcterms:modified xsi:type="dcterms:W3CDTF">2021-10-07T11:26:27Z</dcterms:modified>
</cp:coreProperties>
</file>